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ermanent Marker"/>
      <p:regular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ermanentMarker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Other forms of spectroscopy need fluorescent dyes, but not this example for detection of f-PSA</a:t>
            </a:r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Conductance decreases with GOx immobilisation because of capacitance change</a:t>
            </a: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800"/>
              </a:spcBef>
              <a:buNone/>
            </a:pPr>
            <a:r>
              <a:rPr lang="en" sz="1100"/>
              <a:t>D-glucono-δ-lactone</a:t>
            </a:r>
            <a:r>
              <a:rPr lang="en" sz="1100">
                <a:solidFill>
                  <a:schemeClr val="dk1"/>
                </a:solidFill>
              </a:rPr>
              <a:t> = </a:t>
            </a:r>
            <a:r>
              <a:rPr b="1" lang="en" sz="1100">
                <a:solidFill>
                  <a:schemeClr val="dk1"/>
                </a:solidFill>
              </a:rPr>
              <a:t>Glucono delta-lactone</a:t>
            </a:r>
          </a:p>
          <a:p>
            <a:pPr lvl="0" rtl="0">
              <a:spcBef>
                <a:spcPts val="800"/>
              </a:spcBef>
              <a:buNone/>
            </a:pPr>
            <a:r>
              <a:rPr b="1" lang="en" sz="1100">
                <a:solidFill>
                  <a:schemeClr val="dk1"/>
                </a:solidFill>
              </a:rPr>
              <a:t>First paper is not entirely sure what exactly causes the increase in conductance, it says further tests are necessary to isolate cause. But it is not just a change in the pH</a:t>
            </a:r>
          </a:p>
          <a:p>
            <a:pPr lvl="0" rtl="0">
              <a:spcBef>
                <a:spcPts val="80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200">
                <a:solidFill>
                  <a:srgbClr val="2E2E2E"/>
                </a:solidFill>
                <a:highlight>
                  <a:srgbClr val="FFFFFF"/>
                </a:highlight>
              </a:rPr>
              <a:t>the fringes of the reflected signals will shift due to the change of the effective refractive index inside the cavity</a:t>
            </a:r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941908" y="1885950"/>
            <a:ext cx="6686548" cy="16970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4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941908" y="3583033"/>
            <a:ext cx="6686548" cy="844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/>
          <p:nvPr/>
        </p:nvSpPr>
        <p:spPr>
          <a:xfrm>
            <a:off x="0" y="3242857"/>
            <a:ext cx="1308488" cy="583940"/>
          </a:xfrm>
          <a:custGeom>
            <a:pathLst>
              <a:path extrusionOk="0" h="120000" w="12000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98859" y="3397153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941908" y="1600200"/>
            <a:ext cx="6686549" cy="2833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Shape 95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941908" y="1544062"/>
            <a:ext cx="6686548" cy="110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941908" y="2647596"/>
            <a:ext cx="6686548" cy="64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5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/>
          <p:nvPr/>
        </p:nvSpPr>
        <p:spPr>
          <a:xfrm flipH="1" rot="10800000">
            <a:off x="-3140" y="2383630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98859" y="2433103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941908" y="1600200"/>
            <a:ext cx="3235397" cy="2833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393060" y="1594666"/>
            <a:ext cx="3235397" cy="2833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204528" y="1479526"/>
            <a:ext cx="2994549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1941908" y="1911724"/>
            <a:ext cx="3257169" cy="2515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3" type="body"/>
          </p:nvPr>
        </p:nvSpPr>
        <p:spPr>
          <a:xfrm>
            <a:off x="5629971" y="1477105"/>
            <a:ext cx="2999250" cy="4321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4" type="body"/>
          </p:nvPr>
        </p:nvSpPr>
        <p:spPr>
          <a:xfrm>
            <a:off x="5375217" y="1909302"/>
            <a:ext cx="3254004" cy="2515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Shape 120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Shape 126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1" name="Shape 131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941908" y="334564"/>
            <a:ext cx="2628899" cy="7322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15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742258" y="334564"/>
            <a:ext cx="3886200" cy="4061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1941908" y="1198958"/>
            <a:ext cx="2628899" cy="31968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Shape 139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941908" y="3600450"/>
            <a:ext cx="668654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1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Shape 143"/>
          <p:cNvSpPr/>
          <p:nvPr>
            <p:ph idx="2" type="pic"/>
          </p:nvPr>
        </p:nvSpPr>
        <p:spPr>
          <a:xfrm>
            <a:off x="1941908" y="476222"/>
            <a:ext cx="6686549" cy="2891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941908" y="4025503"/>
            <a:ext cx="6686549" cy="3702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7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7" name="Shape 147"/>
          <p:cNvSpPr/>
          <p:nvPr/>
        </p:nvSpPr>
        <p:spPr>
          <a:xfrm flipH="1" rot="10800000">
            <a:off x="-3140" y="3683792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98859" y="3737314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941908" y="457200"/>
            <a:ext cx="6686548" cy="2337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1941908" y="3265533"/>
            <a:ext cx="6686548" cy="1166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Shape 154"/>
          <p:cNvSpPr/>
          <p:nvPr/>
        </p:nvSpPr>
        <p:spPr>
          <a:xfrm flipH="1" rot="10800000">
            <a:off x="-3140" y="2383630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98859" y="2433103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137460" y="457200"/>
            <a:ext cx="6295444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2456258" y="2628900"/>
            <a:ext cx="5652415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1941908" y="3265533"/>
            <a:ext cx="6686548" cy="1166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2" name="Shape 162"/>
          <p:cNvSpPr/>
          <p:nvPr/>
        </p:nvSpPr>
        <p:spPr>
          <a:xfrm flipH="1" rot="10800000">
            <a:off x="-3140" y="2383630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98859" y="2433103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64" name="Shape 164"/>
          <p:cNvSpPr txBox="1"/>
          <p:nvPr/>
        </p:nvSpPr>
        <p:spPr>
          <a:xfrm>
            <a:off x="1850738" y="486002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336139" y="2178978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941908" y="1828800"/>
            <a:ext cx="6686549" cy="20436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941908" y="3886200"/>
            <a:ext cx="6686549" cy="5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Shape 171"/>
          <p:cNvSpPr/>
          <p:nvPr/>
        </p:nvSpPr>
        <p:spPr>
          <a:xfrm flipH="1" rot="10800000">
            <a:off x="-3140" y="3683792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98859" y="3737314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2137460" y="457200"/>
            <a:ext cx="6295444" cy="21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941908" y="3257550"/>
            <a:ext cx="6686549" cy="628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1941908" y="3886200"/>
            <a:ext cx="6686549" cy="5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Shape 179"/>
          <p:cNvSpPr/>
          <p:nvPr/>
        </p:nvSpPr>
        <p:spPr>
          <a:xfrm flipH="1" rot="10800000">
            <a:off x="-3140" y="3683792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98859" y="3737314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81" name="Shape 181"/>
          <p:cNvSpPr txBox="1"/>
          <p:nvPr/>
        </p:nvSpPr>
        <p:spPr>
          <a:xfrm>
            <a:off x="1850738" y="486002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8336139" y="2178978"/>
            <a:ext cx="457199" cy="43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941908" y="470554"/>
            <a:ext cx="6686548" cy="2160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941908" y="3257550"/>
            <a:ext cx="6686549" cy="628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1941908" y="3886200"/>
            <a:ext cx="6686549" cy="5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9" name="Shape 189"/>
          <p:cNvSpPr/>
          <p:nvPr/>
        </p:nvSpPr>
        <p:spPr>
          <a:xfrm flipH="1" rot="10800000">
            <a:off x="-3140" y="3683792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98859" y="3737314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3827857" y="-285749"/>
            <a:ext cx="2914649" cy="6686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6" name="Shape 196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 rot="5400000">
            <a:off x="5817528" y="1624133"/>
            <a:ext cx="3962861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2389352" y="23109"/>
            <a:ext cx="3962861" cy="4857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Shape 203"/>
          <p:cNvSpPr/>
          <p:nvPr/>
        </p:nvSpPr>
        <p:spPr>
          <a:xfrm flipH="1" rot="10800000">
            <a:off x="-3140" y="535781"/>
            <a:ext cx="1191395" cy="380472"/>
          </a:xfrm>
          <a:custGeom>
            <a:pathLst>
              <a:path extrusionOk="0" h="120000" w="12000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0" y="171450"/>
            <a:ext cx="2138636" cy="4978971"/>
            <a:chOff x="2487613" y="285750"/>
            <a:chExt cx="2428873" cy="5654675"/>
          </a:xfrm>
        </p:grpSpPr>
        <p:sp>
          <p:nvSpPr>
            <p:cNvPr id="52" name="Shape 52"/>
            <p:cNvSpPr/>
            <p:nvPr/>
          </p:nvSpPr>
          <p:spPr>
            <a:xfrm>
              <a:off x="2487613" y="2284413"/>
              <a:ext cx="85723" cy="533399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597150" y="2779713"/>
              <a:ext cx="550863" cy="1978025"/>
            </a:xfrm>
            <a:custGeom>
              <a:pathLst>
                <a:path extrusionOk="0" h="120000" w="12000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175000" y="4730750"/>
              <a:ext cx="519112" cy="1209675"/>
            </a:xfrm>
            <a:custGeom>
              <a:pathLst>
                <a:path extrusionOk="0" h="120000" w="12000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305176" y="5630862"/>
              <a:ext cx="146050" cy="309561"/>
            </a:xfrm>
            <a:custGeom>
              <a:pathLst>
                <a:path extrusionOk="0" h="120000" w="12000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2573338" y="2817813"/>
              <a:ext cx="700086" cy="2835273"/>
            </a:xfrm>
            <a:custGeom>
              <a:pathLst>
                <a:path extrusionOk="0" h="120000" w="12000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2506663" y="285750"/>
              <a:ext cx="90486" cy="2493963"/>
            </a:xfrm>
            <a:custGeom>
              <a:pathLst>
                <a:path extrusionOk="0" h="120000" w="12000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554288" y="2598738"/>
              <a:ext cx="66673" cy="420687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3143250" y="4757737"/>
              <a:ext cx="161925" cy="87312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3148013" y="1282700"/>
              <a:ext cx="1768473" cy="3448050"/>
            </a:xfrm>
            <a:custGeom>
              <a:pathLst>
                <a:path extrusionOk="0" h="120000" w="12000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3273425" y="5653087"/>
              <a:ext cx="138112" cy="28733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3143250" y="4656137"/>
              <a:ext cx="31750" cy="188913"/>
            </a:xfrm>
            <a:custGeom>
              <a:pathLst>
                <a:path extrusionOk="0" h="120000" w="12000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3211513" y="5410200"/>
              <a:ext cx="203198" cy="530223"/>
            </a:xfrm>
            <a:custGeom>
              <a:pathLst>
                <a:path extrusionOk="0" h="120000" w="12000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Shape 64"/>
          <p:cNvGrpSpPr/>
          <p:nvPr/>
        </p:nvGrpSpPr>
        <p:grpSpPr>
          <a:xfrm>
            <a:off x="20416" y="-589"/>
            <a:ext cx="1767505" cy="5140529"/>
            <a:chOff x="6627813" y="194831"/>
            <a:chExt cx="1952625" cy="5678918"/>
          </a:xfrm>
        </p:grpSpPr>
        <p:sp>
          <p:nvSpPr>
            <p:cNvPr id="65" name="Shape 65"/>
            <p:cNvSpPr/>
            <p:nvPr/>
          </p:nvSpPr>
          <p:spPr>
            <a:xfrm>
              <a:off x="6627813" y="194831"/>
              <a:ext cx="409575" cy="3646487"/>
            </a:xfrm>
            <a:custGeom>
              <a:pathLst>
                <a:path extrusionOk="0" h="120000" w="12000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7061200" y="3771900"/>
              <a:ext cx="350837" cy="1309686"/>
            </a:xfrm>
            <a:custGeom>
              <a:pathLst>
                <a:path extrusionOk="0" h="120000" w="12000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7439025" y="5053012"/>
              <a:ext cx="357188" cy="820737"/>
            </a:xfrm>
            <a:custGeom>
              <a:pathLst>
                <a:path extrusionOk="0" h="120000" w="12000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7037388" y="3811587"/>
              <a:ext cx="457200" cy="1852613"/>
            </a:xfrm>
            <a:custGeom>
              <a:pathLst>
                <a:path extrusionOk="0" h="120000" w="12000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6992938" y="1263650"/>
              <a:ext cx="144462" cy="2508250"/>
            </a:xfrm>
            <a:custGeom>
              <a:pathLst>
                <a:path extrusionOk="0" h="120000" w="12000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7526338" y="5640387"/>
              <a:ext cx="111125" cy="233363"/>
            </a:xfrm>
            <a:custGeom>
              <a:pathLst>
                <a:path extrusionOk="0" h="120000" w="12000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7021513" y="3598862"/>
              <a:ext cx="68263" cy="423863"/>
            </a:xfrm>
            <a:custGeom>
              <a:pathLst>
                <a:path extrusionOk="0" h="120000" w="12000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7412038" y="2801938"/>
              <a:ext cx="1168400" cy="2251075"/>
            </a:xfrm>
            <a:custGeom>
              <a:pathLst>
                <a:path extrusionOk="0" h="120000" w="12000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494588" y="5664200"/>
              <a:ext cx="100013" cy="209549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412038" y="5081587"/>
              <a:ext cx="114300" cy="558798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7412038" y="4978400"/>
              <a:ext cx="31750" cy="188913"/>
            </a:xfrm>
            <a:custGeom>
              <a:pathLst>
                <a:path extrusionOk="0" h="120000" w="12000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7439025" y="5434012"/>
              <a:ext cx="174625" cy="439738"/>
            </a:xfrm>
            <a:custGeom>
              <a:pathLst>
                <a:path extrusionOk="0" h="120000" w="12000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Shape 77"/>
          <p:cNvSpPr/>
          <p:nvPr/>
        </p:nvSpPr>
        <p:spPr>
          <a:xfrm>
            <a:off x="0" y="0"/>
            <a:ext cx="137159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rIns="68575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1944692" y="46808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  <a:defRPr b="0" i="0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941908" y="1600200"/>
            <a:ext cx="6686549" cy="2914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635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4450" lvl="2" marL="863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57150" lvl="3" marL="1206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57150" lvl="4" marL="1549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57150" lvl="5" marL="1892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7150" lvl="6" marL="2235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57150" lvl="7" marL="2578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57150" lvl="8" marL="292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7771207" y="4597826"/>
            <a:ext cx="859712" cy="277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1941908" y="4601855"/>
            <a:ext cx="5714998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entury Gothic"/>
              <a:buNone/>
              <a:defRPr b="0" i="0" sz="7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240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98859" y="590835"/>
            <a:ext cx="584825" cy="273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" sz="15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gif"/><Relationship Id="rId4" Type="http://schemas.openxmlformats.org/officeDocument/2006/relationships/image" Target="../media/image0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gif"/><Relationship Id="rId4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ctrTitle"/>
          </p:nvPr>
        </p:nvSpPr>
        <p:spPr>
          <a:xfrm>
            <a:off x="629906" y="-12468"/>
            <a:ext cx="7461913" cy="287435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rIns="68575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Detection using Nanosensor</a:t>
            </a:r>
            <a:br>
              <a:rPr b="0" i="0" lang="en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May1721</a:t>
            </a:r>
          </a:p>
        </p:txBody>
      </p:sp>
      <p:sp>
        <p:nvSpPr>
          <p:cNvPr id="210" name="Shape 210"/>
          <p:cNvSpPr txBox="1"/>
          <p:nvPr>
            <p:ph idx="1" type="subTitle"/>
          </p:nvPr>
        </p:nvSpPr>
        <p:spPr>
          <a:xfrm>
            <a:off x="1595374" y="3324225"/>
            <a:ext cx="7202716" cy="12110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5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Members: Shir Linn Tan, Dalton Strauser, XiongSheng Yi, Wai Hang Kong</a:t>
            </a:r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5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Lecturer: Professor Long Que</a:t>
            </a:r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5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Subject: EE49I</a:t>
            </a: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br>
              <a:rPr b="0" i="0" lang="en" sz="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1337321" y="477104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30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 and Limitations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1337321" y="1167061"/>
            <a:ext cx="6686549" cy="22464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Advantages: 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 sz="1200"/>
              <a:t>Arrayed microchips can be batch fabricated inexpensively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 sz="1200"/>
              <a:t>F</a:t>
            </a:r>
            <a:r>
              <a:rPr b="0" i="0" lang="en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luorescent dyes</a:t>
            </a:r>
            <a:r>
              <a:rPr lang="en" sz="1200"/>
              <a:t> </a:t>
            </a:r>
            <a:r>
              <a:rPr b="0" i="0" lang="en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needed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 sz="1200"/>
              <a:t>Biomolecules undisturbed by testing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Difficulties: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 sz="1200">
                <a:solidFill>
                  <a:schemeClr val="dk1"/>
                </a:solidFill>
              </a:rPr>
              <a:t>May be u</a:t>
            </a:r>
            <a:r>
              <a:rPr b="0" i="0" lang="en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nsuitable for glucose detection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1222799" y="479739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 Biosensor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1352876" y="960071"/>
            <a:ext cx="6686549" cy="2833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Exploited the semiconducting nature of CNT to design a label-free ﬁeld effect transistor (FET) based immunosensor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 of fabrication: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Assembled with combination of photolithography and electrostatic layer-by-layer self-assembly(LbL)</a:t>
            </a:r>
          </a:p>
          <a:p>
            <a: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1174783" y="3579591"/>
            <a:ext cx="3389898" cy="9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(a) Type 1: three electrodes: source, drain, and gate   --- exhibited a FET-like behavior</a:t>
            </a: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064494" y="3581125"/>
            <a:ext cx="4318507" cy="1523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(b) Type 2: two electrodes: source and drain --- used to detect the biomolecules</a:t>
            </a: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the FET, the drain current is modulated upon the binding of biomolecules with CNTF channel.</a:t>
            </a:r>
          </a:p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50" y="2376675"/>
            <a:ext cx="5603300" cy="12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16355" y="373646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Findings of CNTF FET Biosensor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176405" y="853979"/>
            <a:ext cx="6435728" cy="33690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uniform device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 sz="15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 variation compared to single CNT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Easier to integrate as sensor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Cheaper to fabricate than SWNT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2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Uncertain whether detection capability will work for </a:t>
            </a:r>
            <a:r>
              <a:rPr lang="en" sz="15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lucose</a:t>
            </a:r>
          </a:p>
          <a:p>
            <a: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258892" y="26956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Fabrication process for our project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258892" y="749893"/>
            <a:ext cx="69396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entury Gothic"/>
              <a:buNone/>
            </a:pPr>
            <a:r>
              <a:rPr b="0" i="0" lang="en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Combination of photolithography and electrostatic layer-by-layer self-assembly (LbL)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entury Gothic"/>
              <a:buNone/>
            </a:pPr>
            <a:r>
              <a:t/>
            </a:r>
            <a:endParaRPr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Fabricate Au electrodes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Thermally grown SiO2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 Au electrodes for source/drain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Fabricate mold for CNTF channel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Pattern well for CNTF channel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-3359" l="-3700" r="3699" t="3360"/>
          <a:stretch/>
        </p:blipFill>
        <p:spPr>
          <a:xfrm>
            <a:off x="5777799" y="1713150"/>
            <a:ext cx="3142587" cy="11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800" y="3300375"/>
            <a:ext cx="3807725" cy="133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1335092" y="481631"/>
            <a:ext cx="6683700" cy="96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Fabrication process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t/>
            </a:r>
            <a:endParaRPr b="0" i="0" sz="27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1484050" y="922850"/>
            <a:ext cx="72594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Layer by layer assembly of CNTF channel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CNTF created via additive processing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Solutions of carbon nanotubes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Annealing removes water molecules and improves tunneling effects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Acetone bath lift-off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entury Gothic"/>
              <a:buChar char="○"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Isolates CNTF to channel only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000" y="1943262"/>
            <a:ext cx="3530875" cy="14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412" y="3586950"/>
            <a:ext cx="3222025" cy="1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262" y="142925"/>
            <a:ext cx="5667466" cy="425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>
            <p:ph type="title"/>
          </p:nvPr>
        </p:nvSpPr>
        <p:spPr>
          <a:xfrm>
            <a:off x="1335092" y="481631"/>
            <a:ext cx="6683700" cy="96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Testing methodology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t/>
            </a:r>
            <a:endParaRPr b="0" i="0" sz="27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257300" y="3095675"/>
            <a:ext cx="72732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Behaves like FET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Threshold voltage ~V=0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Better for low power devices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Requires attention to reference current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rain current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changes because of biomolecule interactions in channel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Binding equivalent to applying negative voltage on channel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1944692" y="468081"/>
            <a:ext cx="6683700" cy="96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for the next semester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1941908" y="1600200"/>
            <a:ext cx="6686400" cy="28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"/>
              <a:t>Fabricate the prototype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Conduct tests on the prototype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Modify the device or testing method accordingly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Report on findings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1411292" y="60143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1408508" y="1200150"/>
            <a:ext cx="6686549" cy="28332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K. Besteman, et al., “Enzyme-Coated Carbon Nanotubes as Single-Molecule Biosensors,” Nano Letters, vol. 3, no. 6, 727-730, Mar. 2003.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7272"/>
              <a:buFont typeface="Century Gothic"/>
              <a:buChar char="•"/>
            </a:pPr>
            <a:r>
              <a:rPr lang="en" sz="1100">
                <a:solidFill>
                  <a:schemeClr val="dk1"/>
                </a:solidFill>
              </a:rPr>
              <a:t>T. Zhang et al, “Nanostructured optical microchips for cancer biomarker detection,” </a:t>
            </a:r>
            <a:r>
              <a:rPr i="1" lang="en" sz="1100">
                <a:solidFill>
                  <a:schemeClr val="dk1"/>
                </a:solidFill>
              </a:rPr>
              <a:t>Biosensors and Bioelectronics, </a:t>
            </a:r>
            <a:r>
              <a:rPr lang="en" sz="1100">
                <a:solidFill>
                  <a:schemeClr val="dk1"/>
                </a:solidFill>
              </a:rPr>
              <a:t>vol. 38, no. 1, 382-388, Oct. 2012.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7272"/>
              <a:buFont typeface="Century Gothic"/>
              <a:buChar char="•"/>
            </a:pPr>
            <a:r>
              <a:rPr lang="en" sz="1100">
                <a:solidFill>
                  <a:schemeClr val="dk1"/>
                </a:solidFill>
              </a:rPr>
              <a:t>P. Pathank and L. Que, “Characterization of field effect transistor biosensors fabricated using layer-by-layer nanoassembly process,” </a:t>
            </a:r>
            <a:r>
              <a:rPr i="1" lang="en" sz="1100">
                <a:solidFill>
                  <a:schemeClr val="dk1"/>
                </a:solidFill>
              </a:rPr>
              <a:t>Journal of Nanoscience and Nanotechnology, </a:t>
            </a:r>
            <a:r>
              <a:rPr lang="en" sz="1100">
                <a:solidFill>
                  <a:schemeClr val="dk1"/>
                </a:solidFill>
              </a:rPr>
              <a:t>vol. 15, no. 12, 9689-9692, 2015.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175025" y="1912402"/>
            <a:ext cx="6683700" cy="106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			</a:t>
            </a:r>
            <a:r>
              <a:rPr b="1" i="1" lang="en" sz="6000">
                <a:latin typeface="Permanent Marker"/>
                <a:ea typeface="Permanent Marker"/>
                <a:cs typeface="Permanent Marker"/>
                <a:sym typeface="Permanent Marker"/>
              </a:rPr>
              <a:t>Thank You!!</a:t>
            </a:r>
            <a:r>
              <a:rPr lang="en" sz="6000"/>
              <a:t>		</a:t>
            </a:r>
            <a:r>
              <a:rPr lang="en"/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240104" y="464733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Statement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240104" y="945066"/>
            <a:ext cx="7778662" cy="18801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develop a disposable nanosensor </a:t>
            </a:r>
            <a:r>
              <a:rPr lang="en" sz="1500"/>
              <a:t>that can accurately and effectively detect various concentrations of glucose in a fluid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317458" y="2739716"/>
            <a:ext cx="6930188" cy="22014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entury Gothic"/>
              <a:buChar char="●"/>
            </a:pPr>
            <a:r>
              <a:rPr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Developing a disposable nanosensor which can detect glucose </a:t>
            </a: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efficiently</a:t>
            </a:r>
            <a:r>
              <a:rPr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(low cost and easy to fabricate)</a:t>
            </a:r>
          </a:p>
          <a:p>
            <a:pPr indent="-228600" lvl="0" marL="457200" rtl="0">
              <a:lnSpc>
                <a:spcPct val="150000"/>
              </a:lnSpc>
              <a:spcBef>
                <a:spcPts val="800"/>
              </a:spcBef>
              <a:buClr>
                <a:srgbClr val="3F3F3F"/>
              </a:buClr>
              <a:buFont typeface="Century Gothic"/>
              <a:buChar char="●"/>
            </a:pP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the upper limit and lower limit of nanosensor by using glucose with various concentration</a:t>
            </a:r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har char="●"/>
            </a:pPr>
            <a:r>
              <a:rPr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the fabrication process for a nanosensor which allows continuous monitoring of glucose level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240100" y="2259378"/>
            <a:ext cx="59373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Purposes/Goals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050" y="139050"/>
            <a:ext cx="8217951" cy="50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type="title"/>
          </p:nvPr>
        </p:nvSpPr>
        <p:spPr>
          <a:xfrm>
            <a:off x="1462787" y="314538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Flow</a:t>
            </a:r>
            <a:b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944700" y="468077"/>
            <a:ext cx="6683700" cy="58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Timeline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941900" y="1084075"/>
            <a:ext cx="6686400" cy="334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Semester 1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Review multiple methods for detecting glucose using a nanosensor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Choose a method which best fits our requirements</a:t>
            </a:r>
          </a:p>
          <a:p>
            <a:pPr indent="-304800" lvl="2" marL="1371600" rtl="0">
              <a:spcBef>
                <a:spcPts val="0"/>
              </a:spcBef>
              <a:buSzPct val="100000"/>
            </a:pPr>
            <a:r>
              <a:rPr lang="en" sz="1200"/>
              <a:t>Easy to fabricate</a:t>
            </a:r>
          </a:p>
          <a:p>
            <a:pPr indent="-304800" lvl="2" marL="1371600" rtl="0">
              <a:spcBef>
                <a:spcPts val="0"/>
              </a:spcBef>
              <a:buSzPct val="100000"/>
            </a:pPr>
            <a:r>
              <a:rPr lang="en" sz="1200"/>
              <a:t>Easy to test</a:t>
            </a:r>
          </a:p>
          <a:p>
            <a:pPr indent="-304800" lvl="2" marL="1371600" rtl="0">
              <a:spcBef>
                <a:spcPts val="0"/>
              </a:spcBef>
              <a:buSzPct val="100000"/>
            </a:pPr>
            <a:r>
              <a:rPr lang="en" sz="1200"/>
              <a:t>Able to produce consistent results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Design the fabrication process for the biosensor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Plan for semester 2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Fabricate the prototype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Conduct tests with prototype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Modify the device or testing method accordingly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Develop final product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Report on findings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195728" y="477106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Review: Different nanosensors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938462" y="957440"/>
            <a:ext cx="7958888" cy="37896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Enzyme-Coated Carbon Nanotubes as Single Molecule Biosensors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Published by K.Besteman, J.Lee, F. Wiertz et.al (April 2003)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Nanostructured optical microchips for cancer biomarker detection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Published by Long Que, T.Zhang, Y.He and J.Wei (October 2012)</a:t>
            </a:r>
          </a:p>
          <a:p>
            <a:pPr indent="0" lvl="1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Characterization of Field Effect Transistor Biosensors Fabricated Using Layer-by-Layer Nanoassembly Process</a:t>
            </a:r>
          </a:p>
          <a:p>
            <a:pPr indent="-190500" lvl="2" marL="520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Published by Long Que and Pushparaj Pathak (2015)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912161" y="80071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Wall Carbon Nanotube (SWNT)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1255061" y="598712"/>
            <a:ext cx="7585666" cy="18801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SWNT</a:t>
            </a:r>
            <a:r>
              <a:rPr lang="en" sz="15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b="0" i="0" lang="en" sz="15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developed into biosensors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Oxidase enzyme(GOx) catalyzes the oxidation of glucose to D-glucono-δ-lactone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Controlled immobilization of GOx on sidewall – decrease conductance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x-coated SWNTs act as reversible pH sensors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•"/>
            </a:pP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Conductance increases when glucose is added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39" y="2684491"/>
            <a:ext cx="2320526" cy="199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597" y="2775132"/>
            <a:ext cx="2348216" cy="199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9375" y="2727216"/>
            <a:ext cx="2674018" cy="208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69970" y="2497698"/>
            <a:ext cx="8778983" cy="8117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ct val="25000"/>
              <a:buFont typeface="Times New Roman"/>
              <a:buNone/>
            </a:pPr>
            <a:r>
              <a:rPr b="1" i="0" lang="en" sz="1500" u="none" cap="none" strike="noStrike">
                <a:solidFill>
                  <a:srgbClr val="7B23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Immobilization vs Conductance           Immobilization vs pH                 Conductance and Glucose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B230B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rgbClr val="7B23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589518" y="322072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lang="en"/>
              <a:t>Glucose Oxidase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493751" y="2349394"/>
            <a:ext cx="55131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lang="en" sz="27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reaction process of GOx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749" y="893896"/>
            <a:ext cx="5885074" cy="12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369150" y="3038025"/>
            <a:ext cx="6009600" cy="1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GOx enzyme is an oxidoreductase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Catalyzes electron transfer from one molecule to another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Glucose is oxidized - loss of electrons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Electron </a:t>
            </a:r>
            <a:r>
              <a:rPr lang="en"/>
              <a:t>transference</a:t>
            </a:r>
            <a:r>
              <a:rPr lang="en"/>
              <a:t> changes conductivity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GOx has a different charge state after reaction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Change in conductivity can be measured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1493755" y="439897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Findings of SWNT report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492362" y="2972133"/>
            <a:ext cx="66864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Complicated fabrication process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/>
              <a:t>Difficult to create 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consistent SWNTs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uniform surface oxide after performing oxidation process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493750" y="2349394"/>
            <a:ext cx="66837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426775" y="1047078"/>
            <a:ext cx="6686400" cy="10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•"/>
            </a:pP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aser-ablated and CVD-grown tube</a:t>
            </a:r>
            <a:r>
              <a:rPr lang="en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allow proper immobilisation of 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GOx 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Demonstrates ability to create a nanosensor from a single nanotube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Easily measurable changes in conductance</a:t>
            </a:r>
          </a:p>
          <a:p>
            <a:pPr indent="-215900" lvl="1" marL="55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345678" y="376596"/>
            <a:ext cx="6683763" cy="9606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b="0" i="0" lang="en" sz="27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Optical Detection of Specific Antigen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965533" y="1019675"/>
            <a:ext cx="4603228" cy="37678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Label-free detection of a cancer biomarker using Fabry–Perot interferometer (FPI) microchips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Detected the prostate cancer biomarker free prostate-specific antigen (f-PSA) with a mouse monoclonal antibody (mAb)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the device work?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Binding of antibody and biomarker will change the effective refractive index inside the channel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/>
              <a:t>Causes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measurable change </a:t>
            </a:r>
            <a:r>
              <a:rPr lang="en"/>
              <a:t>in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wavelength o</a:t>
            </a:r>
            <a:r>
              <a:rPr lang="en"/>
              <a:t>f 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reflected light</a:t>
            </a:r>
          </a:p>
          <a:p>
            <a:pPr indent="-2540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"/>
              <a:t>Resulting data</a:t>
            </a:r>
            <a:r>
              <a:rPr b="0" i="0" lang="en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be used to determine f-PSA concentration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351" y="897108"/>
            <a:ext cx="2839457" cy="407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